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73" r:id="rId9"/>
    <p:sldId id="274" r:id="rId10"/>
    <p:sldId id="266" r:id="rId11"/>
    <p:sldId id="268" r:id="rId12"/>
    <p:sldId id="269" r:id="rId13"/>
    <p:sldId id="270" r:id="rId14"/>
  </p:sldIdLst>
  <p:sldSz cx="18288000" cy="10287000"/>
  <p:notesSz cx="6858000" cy="9144000"/>
  <p:embeddedFontLst>
    <p:embeddedFont>
      <p:font typeface="Noto Sans Thin" panose="020B0604020202020204" charset="-128"/>
      <p:regular r:id="rId15"/>
    </p:embeddedFont>
    <p:embeddedFont>
      <p:font typeface="Noto Sans Thin Bold" panose="020B0604020202020204" charset="-128"/>
      <p:regular r:id="rId16"/>
    </p:embeddedFont>
    <p:embeddedFont>
      <p:font typeface="Arsenal Bold" panose="020B060402020202020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lear Sans Regular" panose="020B0604020202020204" charset="0"/>
      <p:regular r:id="rId22"/>
    </p:embeddedFont>
    <p:embeddedFont>
      <p:font typeface="Clear Sans Regular Bold" panose="020B0604020202020204" charset="0"/>
      <p:regular r:id="rId23"/>
    </p:embeddedFont>
    <p:embeddedFont>
      <p:font typeface="The Seasons Light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33.png"/><Relationship Id="rId7" Type="http://schemas.openxmlformats.org/officeDocument/2006/relationships/image" Target="../media/image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svg"/><Relationship Id="rId5" Type="http://schemas.openxmlformats.org/officeDocument/2006/relationships/image" Target="../media/image35.png"/><Relationship Id="rId10" Type="http://schemas.openxmlformats.org/officeDocument/2006/relationships/image" Target="../media/image38.svg"/><Relationship Id="rId4" Type="http://schemas.openxmlformats.org/officeDocument/2006/relationships/image" Target="../media/image34.png"/><Relationship Id="rId9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3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23.png"/><Relationship Id="rId3" Type="http://schemas.openxmlformats.org/officeDocument/2006/relationships/image" Target="../media/image6.svg"/><Relationship Id="rId7" Type="http://schemas.openxmlformats.org/officeDocument/2006/relationships/image" Target="../media/image19.svg"/><Relationship Id="rId12" Type="http://schemas.openxmlformats.org/officeDocument/2006/relationships/image" Target="../media/image22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11" Type="http://schemas.openxmlformats.org/officeDocument/2006/relationships/image" Target="../media/image21.png"/><Relationship Id="rId5" Type="http://schemas.openxmlformats.org/officeDocument/2006/relationships/image" Target="../media/image17.svg"/><Relationship Id="rId10" Type="http://schemas.openxmlformats.org/officeDocument/2006/relationships/image" Target="../media/image20.png"/><Relationship Id="rId4" Type="http://schemas.openxmlformats.org/officeDocument/2006/relationships/image" Target="../media/image16.png"/><Relationship Id="rId9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391761">
            <a:off x="-5046395" y="1967871"/>
            <a:ext cx="9267406" cy="1249282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2775188" y="-4317446"/>
            <a:ext cx="8968224" cy="863489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6446245" y="2871666"/>
            <a:ext cx="2281713" cy="2196906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1799731" y="8016263"/>
            <a:ext cx="4634548" cy="396043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4008720" y="2279550"/>
            <a:ext cx="10053990" cy="2257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00"/>
              </a:lnSpc>
            </a:pPr>
            <a:r>
              <a:rPr lang="en-US" sz="8000" dirty="0">
                <a:solidFill>
                  <a:srgbClr val="191919"/>
                </a:solidFill>
                <a:latin typeface="Arsenal Bold"/>
              </a:rPr>
              <a:t>Net-Centric</a:t>
            </a:r>
            <a:br>
              <a:rPr lang="en-US" sz="8000" dirty="0">
                <a:solidFill>
                  <a:srgbClr val="191919"/>
                </a:solidFill>
                <a:latin typeface="Arsenal Bold"/>
              </a:rPr>
            </a:br>
            <a:r>
              <a:rPr lang="en-US" sz="8000" dirty="0">
                <a:solidFill>
                  <a:srgbClr val="191919"/>
                </a:solidFill>
                <a:latin typeface="Arsenal Bold"/>
              </a:rPr>
              <a:t>Programming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008720" y="5361306"/>
            <a:ext cx="10053990" cy="450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0"/>
              </a:lnSpc>
            </a:pPr>
            <a:r>
              <a:rPr lang="en-US" sz="3200" dirty="0">
                <a:solidFill>
                  <a:srgbClr val="191919"/>
                </a:solidFill>
                <a:latin typeface="Clear Sans Regular"/>
              </a:rPr>
              <a:t>A Wonder Worlds Game Project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195910" y="7398408"/>
            <a:ext cx="10053990" cy="397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799" dirty="0">
                <a:solidFill>
                  <a:srgbClr val="191919"/>
                </a:solidFill>
                <a:latin typeface="Noto Sans Thin"/>
              </a:rPr>
              <a:t>Vũ Nhật Duy - ITITIU17047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1978" y="7713181"/>
            <a:ext cx="1214169" cy="1214169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3511887" y="4983888"/>
            <a:ext cx="3783188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 dirty="0">
                <a:solidFill>
                  <a:srgbClr val="323232"/>
                </a:solidFill>
                <a:latin typeface="Noto Sans Thin Bold"/>
              </a:rPr>
              <a:t>Python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347952" y="7970698"/>
            <a:ext cx="3783188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 dirty="0" err="1">
                <a:solidFill>
                  <a:srgbClr val="323232"/>
                </a:solidFill>
                <a:latin typeface="Noto Sans Thin Bold"/>
              </a:rPr>
              <a:t>Javascript</a:t>
            </a:r>
            <a:endParaRPr lang="en-US" sz="3600" dirty="0">
              <a:solidFill>
                <a:srgbClr val="323232"/>
              </a:solidFill>
              <a:latin typeface="Noto Sans Thin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559378" y="4990233"/>
            <a:ext cx="3783188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 dirty="0">
                <a:solidFill>
                  <a:srgbClr val="323232"/>
                </a:solidFill>
                <a:latin typeface="Noto Sans Thin Bold"/>
              </a:rPr>
              <a:t>Flask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914054" y="7970698"/>
            <a:ext cx="3783188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323232"/>
                </a:solidFill>
                <a:latin typeface="Noto Sans Thin Bold"/>
              </a:rPr>
              <a:t>Others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4644090" y="4983888"/>
            <a:ext cx="3783188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 dirty="0">
                <a:solidFill>
                  <a:srgbClr val="323232"/>
                </a:solidFill>
                <a:latin typeface="Noto Sans Thin Bold"/>
              </a:rPr>
              <a:t>HTML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816118" y="1584329"/>
            <a:ext cx="10655765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399"/>
              </a:lnSpc>
            </a:pPr>
            <a:r>
              <a:rPr lang="en-US" sz="6999">
                <a:solidFill>
                  <a:srgbClr val="323232"/>
                </a:solidFill>
                <a:latin typeface="Arsenal Bold"/>
              </a:rPr>
              <a:t>Tools and Technologies</a:t>
            </a: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36DD3270-CCBB-1171-2243-7C89095B93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1207" y="4762500"/>
            <a:ext cx="1152525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>
            <a:extLst>
              <a:ext uri="{FF2B5EF4-FFF2-40B4-BE49-F238E27FC236}">
                <a16:creationId xmlns:a16="http://schemas.microsoft.com/office/drawing/2014/main" id="{52928AFE-D152-73CC-C7F9-A92E3B95E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28883" y="4762500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JavaScript Logo">
            <a:extLst>
              <a:ext uri="{FF2B5EF4-FFF2-40B4-BE49-F238E27FC236}">
                <a16:creationId xmlns:a16="http://schemas.microsoft.com/office/drawing/2014/main" id="{3E5BD9ED-8CFA-8CB5-11DE-E3006A01D2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2856" y="7436688"/>
            <a:ext cx="2381249" cy="1490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29051" y="1504207"/>
            <a:ext cx="5462508" cy="2757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80"/>
              </a:lnSpc>
            </a:pPr>
            <a:r>
              <a:rPr lang="en-US" sz="5600">
                <a:solidFill>
                  <a:srgbClr val="000000"/>
                </a:solidFill>
                <a:latin typeface="Arsenal Bold"/>
              </a:rPr>
              <a:t>Future Improvement and Enhancements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6619213" y="1561357"/>
            <a:ext cx="873551" cy="872459"/>
            <a:chOff x="0" y="0"/>
            <a:chExt cx="1164735" cy="1163279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0" y="0"/>
              <a:ext cx="1164735" cy="1163279"/>
            </a:xfrm>
            <a:prstGeom prst="rect">
              <a:avLst/>
            </a:prstGeom>
          </p:spPr>
        </p:pic>
        <p:grpSp>
          <p:nvGrpSpPr>
            <p:cNvPr id="5" name="Group 5"/>
            <p:cNvGrpSpPr/>
            <p:nvPr/>
          </p:nvGrpSpPr>
          <p:grpSpPr>
            <a:xfrm>
              <a:off x="197235" y="196507"/>
              <a:ext cx="770266" cy="770266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6D8B6"/>
              </a:solidFill>
            </p:spPr>
          </p:sp>
        </p:grpSp>
      </p:grpSp>
      <p:grpSp>
        <p:nvGrpSpPr>
          <p:cNvPr id="7" name="Group 7"/>
          <p:cNvGrpSpPr/>
          <p:nvPr/>
        </p:nvGrpSpPr>
        <p:grpSpPr>
          <a:xfrm>
            <a:off x="6619213" y="3830479"/>
            <a:ext cx="873551" cy="872459"/>
            <a:chOff x="0" y="0"/>
            <a:chExt cx="1164735" cy="1163279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0" y="0"/>
              <a:ext cx="1164735" cy="1163279"/>
            </a:xfrm>
            <a:prstGeom prst="rect">
              <a:avLst/>
            </a:prstGeom>
          </p:spPr>
        </p:pic>
        <p:grpSp>
          <p:nvGrpSpPr>
            <p:cNvPr id="9" name="Group 9"/>
            <p:cNvGrpSpPr/>
            <p:nvPr/>
          </p:nvGrpSpPr>
          <p:grpSpPr>
            <a:xfrm>
              <a:off x="197235" y="196507"/>
              <a:ext cx="770266" cy="770266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6D8B6"/>
              </a:solidFill>
            </p:spPr>
          </p:sp>
        </p:grpSp>
      </p:grpSp>
      <p:grpSp>
        <p:nvGrpSpPr>
          <p:cNvPr id="11" name="Group 11"/>
          <p:cNvGrpSpPr/>
          <p:nvPr/>
        </p:nvGrpSpPr>
        <p:grpSpPr>
          <a:xfrm>
            <a:off x="6619213" y="6531570"/>
            <a:ext cx="873551" cy="872459"/>
            <a:chOff x="0" y="0"/>
            <a:chExt cx="1164735" cy="1163279"/>
          </a:xfrm>
        </p:grpSpPr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0" y="0"/>
              <a:ext cx="1164735" cy="1163279"/>
            </a:xfrm>
            <a:prstGeom prst="rect">
              <a:avLst/>
            </a:prstGeom>
          </p:spPr>
        </p:pic>
        <p:grpSp>
          <p:nvGrpSpPr>
            <p:cNvPr id="13" name="Group 13"/>
            <p:cNvGrpSpPr/>
            <p:nvPr/>
          </p:nvGrpSpPr>
          <p:grpSpPr>
            <a:xfrm>
              <a:off x="197235" y="196507"/>
              <a:ext cx="770266" cy="770266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6D8B6"/>
              </a:solidFill>
            </p:spPr>
          </p:sp>
        </p:grpSp>
      </p:grpSp>
      <p:grpSp>
        <p:nvGrpSpPr>
          <p:cNvPr id="15" name="Group 15"/>
          <p:cNvGrpSpPr/>
          <p:nvPr/>
        </p:nvGrpSpPr>
        <p:grpSpPr>
          <a:xfrm>
            <a:off x="12166048" y="1561357"/>
            <a:ext cx="873551" cy="872459"/>
            <a:chOff x="0" y="0"/>
            <a:chExt cx="1164735" cy="1163279"/>
          </a:xfrm>
        </p:grpSpPr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0" y="0"/>
              <a:ext cx="1164735" cy="1163279"/>
            </a:xfrm>
            <a:prstGeom prst="rect">
              <a:avLst/>
            </a:prstGeom>
          </p:spPr>
        </p:pic>
        <p:grpSp>
          <p:nvGrpSpPr>
            <p:cNvPr id="17" name="Group 17"/>
            <p:cNvGrpSpPr/>
            <p:nvPr/>
          </p:nvGrpSpPr>
          <p:grpSpPr>
            <a:xfrm>
              <a:off x="197235" y="196507"/>
              <a:ext cx="770266" cy="770266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6D8B6"/>
              </a:solidFill>
            </p:spPr>
          </p:sp>
        </p:grpSp>
      </p:grpSp>
      <p:grpSp>
        <p:nvGrpSpPr>
          <p:cNvPr id="19" name="Group 19"/>
          <p:cNvGrpSpPr/>
          <p:nvPr/>
        </p:nvGrpSpPr>
        <p:grpSpPr>
          <a:xfrm>
            <a:off x="12166048" y="3830479"/>
            <a:ext cx="873551" cy="872459"/>
            <a:chOff x="0" y="0"/>
            <a:chExt cx="1164735" cy="1163279"/>
          </a:xfrm>
        </p:grpSpPr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0" y="0"/>
              <a:ext cx="1164735" cy="1163279"/>
            </a:xfrm>
            <a:prstGeom prst="rect">
              <a:avLst/>
            </a:prstGeom>
          </p:spPr>
        </p:pic>
        <p:grpSp>
          <p:nvGrpSpPr>
            <p:cNvPr id="21" name="Group 21"/>
            <p:cNvGrpSpPr/>
            <p:nvPr/>
          </p:nvGrpSpPr>
          <p:grpSpPr>
            <a:xfrm>
              <a:off x="197235" y="196507"/>
              <a:ext cx="770266" cy="770266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6D8B6"/>
              </a:solidFill>
            </p:spPr>
          </p:sp>
        </p:grpSp>
      </p:grpSp>
      <p:sp>
        <p:nvSpPr>
          <p:cNvPr id="25" name="TextBox 25"/>
          <p:cNvSpPr txBox="1"/>
          <p:nvPr/>
        </p:nvSpPr>
        <p:spPr>
          <a:xfrm>
            <a:off x="7797512" y="1714095"/>
            <a:ext cx="3871274" cy="895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800" dirty="0">
                <a:solidFill>
                  <a:srgbClr val="000000"/>
                </a:solidFill>
                <a:latin typeface="Arsenal Bold"/>
              </a:rPr>
              <a:t>Enhanced Chat Functionality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797512" y="3976074"/>
            <a:ext cx="3871274" cy="443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799" dirty="0">
                <a:solidFill>
                  <a:srgbClr val="000000"/>
                </a:solidFill>
                <a:latin typeface="Arsenal Bold"/>
              </a:rPr>
              <a:t>Direct Messaging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7797512" y="6684307"/>
            <a:ext cx="4080593" cy="433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800" dirty="0">
                <a:solidFill>
                  <a:srgbClr val="000000"/>
                </a:solidFill>
                <a:latin typeface="Arsenal Bold"/>
              </a:rPr>
              <a:t>Global Chat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3344347" y="1714095"/>
            <a:ext cx="3914953" cy="433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800" dirty="0">
                <a:solidFill>
                  <a:srgbClr val="000000"/>
                </a:solidFill>
                <a:latin typeface="Arsenal Bold"/>
              </a:rPr>
              <a:t>Moderation Tools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3344347" y="3983217"/>
            <a:ext cx="3914953" cy="895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800" dirty="0">
                <a:solidFill>
                  <a:srgbClr val="000000"/>
                </a:solidFill>
                <a:latin typeface="Arsenal Bold"/>
              </a:rPr>
              <a:t>Player Account Enhancements</a:t>
            </a:r>
          </a:p>
        </p:txBody>
      </p:sp>
      <p:sp>
        <p:nvSpPr>
          <p:cNvPr id="38" name="AutoShape 38"/>
          <p:cNvSpPr/>
          <p:nvPr/>
        </p:nvSpPr>
        <p:spPr>
          <a:xfrm rot="5400000">
            <a:off x="898861" y="5197498"/>
            <a:ext cx="10404521" cy="0"/>
          </a:xfrm>
          <a:prstGeom prst="line">
            <a:avLst/>
          </a:prstGeom>
          <a:ln w="9525" cap="rnd">
            <a:solidFill>
              <a:srgbClr val="C8C8C8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9" name="Group 39"/>
          <p:cNvGrpSpPr/>
          <p:nvPr/>
        </p:nvGrpSpPr>
        <p:grpSpPr>
          <a:xfrm>
            <a:off x="12166048" y="6409107"/>
            <a:ext cx="873551" cy="872459"/>
            <a:chOff x="0" y="0"/>
            <a:chExt cx="1164735" cy="1163279"/>
          </a:xfrm>
        </p:grpSpPr>
        <p:pic>
          <p:nvPicPr>
            <p:cNvPr id="40" name="Picture 40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0" y="0"/>
              <a:ext cx="1164735" cy="1163279"/>
            </a:xfrm>
            <a:prstGeom prst="rect">
              <a:avLst/>
            </a:prstGeom>
          </p:spPr>
        </p:pic>
        <p:grpSp>
          <p:nvGrpSpPr>
            <p:cNvPr id="41" name="Group 41"/>
            <p:cNvGrpSpPr/>
            <p:nvPr/>
          </p:nvGrpSpPr>
          <p:grpSpPr>
            <a:xfrm>
              <a:off x="197235" y="196507"/>
              <a:ext cx="770266" cy="770266"/>
              <a:chOff x="0" y="0"/>
              <a:chExt cx="6350000" cy="6350000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6D8B6"/>
              </a:solidFill>
            </p:spPr>
          </p:sp>
        </p:grpSp>
      </p:grpSp>
      <p:sp>
        <p:nvSpPr>
          <p:cNvPr id="45" name="TextBox 45"/>
          <p:cNvSpPr txBox="1"/>
          <p:nvPr/>
        </p:nvSpPr>
        <p:spPr>
          <a:xfrm>
            <a:off x="13344347" y="6561845"/>
            <a:ext cx="3914953" cy="895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800" dirty="0">
                <a:solidFill>
                  <a:srgbClr val="000000"/>
                </a:solidFill>
                <a:latin typeface="Arsenal Bold"/>
              </a:rPr>
              <a:t>Game Room Customization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3105262" y="3970120"/>
            <a:ext cx="1922785" cy="1922777"/>
            <a:chOff x="0" y="0"/>
            <a:chExt cx="6350000" cy="63499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8182608" y="3970120"/>
            <a:ext cx="1922785" cy="1922777"/>
            <a:chOff x="0" y="0"/>
            <a:chExt cx="6350000" cy="634997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3259954" y="3970120"/>
            <a:ext cx="1922785" cy="1922777"/>
            <a:chOff x="0" y="0"/>
            <a:chExt cx="6350000" cy="63499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3137413">
            <a:off x="14795672" y="6898055"/>
            <a:ext cx="6020989" cy="811652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-2948153" y="-1674517"/>
            <a:ext cx="6752589" cy="6501608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14221346" y="9258300"/>
            <a:ext cx="1713950" cy="785301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4399508" y="1999710"/>
            <a:ext cx="9488983" cy="1087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>
                <a:solidFill>
                  <a:srgbClr val="191919"/>
                </a:solidFill>
                <a:latin typeface="Arsenal Bold"/>
              </a:rPr>
              <a:t>Conclusion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912490" y="6282873"/>
            <a:ext cx="4308327" cy="3360607"/>
            <a:chOff x="0" y="0"/>
            <a:chExt cx="5744437" cy="4480809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28575"/>
              <a:ext cx="5744437" cy="5907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799">
                  <a:solidFill>
                    <a:srgbClr val="191919"/>
                  </a:solidFill>
                  <a:latin typeface="Arsenal Bold"/>
                </a:rPr>
                <a:t>Summary of Achivements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974364"/>
              <a:ext cx="5744437" cy="34340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3390" lvl="1" indent="-226695">
                <a:lnSpc>
                  <a:spcPts val="2940"/>
                </a:lnSpc>
                <a:buFont typeface="Arial"/>
                <a:buChar char="•"/>
              </a:pPr>
              <a:r>
                <a:rPr lang="en-US" sz="2100">
                  <a:solidFill>
                    <a:srgbClr val="191919"/>
                  </a:solidFill>
                  <a:latin typeface="Noto Sans Thin Bold"/>
                </a:rPr>
                <a:t>Successful establishment of an online presence:</a:t>
              </a:r>
            </a:p>
            <a:p>
              <a:pPr marL="453390" lvl="1" indent="-226695">
                <a:lnSpc>
                  <a:spcPts val="2940"/>
                </a:lnSpc>
                <a:buFont typeface="Arial"/>
                <a:buChar char="•"/>
              </a:pPr>
              <a:r>
                <a:rPr lang="en-US" sz="2100">
                  <a:solidFill>
                    <a:srgbClr val="191919"/>
                  </a:solidFill>
                  <a:latin typeface="Noto Sans Thin Bold"/>
                </a:rPr>
                <a:t>Seamless shopping experience:</a:t>
              </a:r>
            </a:p>
            <a:p>
              <a:pPr marL="453390" lvl="1" indent="-226695">
                <a:lnSpc>
                  <a:spcPts val="2940"/>
                </a:lnSpc>
                <a:buFont typeface="Arial"/>
                <a:buChar char="•"/>
              </a:pPr>
              <a:r>
                <a:rPr lang="en-US" sz="2100">
                  <a:solidFill>
                    <a:srgbClr val="191919"/>
                  </a:solidFill>
                  <a:latin typeface="Noto Sans Thin Bold"/>
                </a:rPr>
                <a:t>Integration of essential features:</a:t>
              </a:r>
            </a:p>
            <a:p>
              <a:pPr marL="453390" lvl="1" indent="-226695">
                <a:lnSpc>
                  <a:spcPts val="2940"/>
                </a:lnSpc>
                <a:buFont typeface="Arial"/>
                <a:buChar char="•"/>
              </a:pPr>
              <a:r>
                <a:rPr lang="en-US" sz="2100">
                  <a:solidFill>
                    <a:srgbClr val="191919"/>
                  </a:solidFill>
                  <a:latin typeface="Noto Sans Thin Bold"/>
                </a:rPr>
                <a:t>Enhanced customer engagement: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6989836" y="6282873"/>
            <a:ext cx="4308327" cy="2246182"/>
            <a:chOff x="0" y="0"/>
            <a:chExt cx="5744437" cy="2994909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28575"/>
              <a:ext cx="5744437" cy="5907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799">
                  <a:solidFill>
                    <a:srgbClr val="191919"/>
                  </a:solidFill>
                  <a:latin typeface="Arsenal Bold"/>
                </a:rPr>
                <a:t>Lessons Learned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974364"/>
              <a:ext cx="5744437" cy="19481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3390" lvl="1" indent="-226695">
                <a:lnSpc>
                  <a:spcPts val="2940"/>
                </a:lnSpc>
                <a:buFont typeface="Arial"/>
                <a:buChar char="•"/>
              </a:pPr>
              <a:r>
                <a:rPr lang="en-US" sz="2100">
                  <a:solidFill>
                    <a:srgbClr val="191919"/>
                  </a:solidFill>
                  <a:latin typeface="Noto Sans Thin Bold"/>
                </a:rPr>
                <a:t>Clear and defined project scope:</a:t>
              </a:r>
            </a:p>
            <a:p>
              <a:pPr marL="453390" lvl="1" indent="-226695">
                <a:lnSpc>
                  <a:spcPts val="2940"/>
                </a:lnSpc>
                <a:buFont typeface="Arial"/>
                <a:buChar char="•"/>
              </a:pPr>
              <a:r>
                <a:rPr lang="en-US" sz="2100">
                  <a:solidFill>
                    <a:srgbClr val="191919"/>
                  </a:solidFill>
                  <a:latin typeface="Noto Sans Thin Bold"/>
                </a:rPr>
                <a:t>Customer-centric approach:</a:t>
              </a:r>
            </a:p>
            <a:p>
              <a:pPr marL="453390" lvl="1" indent="-226695">
                <a:lnSpc>
                  <a:spcPts val="2940"/>
                </a:lnSpc>
                <a:buFont typeface="Arial"/>
                <a:buChar char="•"/>
              </a:pPr>
              <a:r>
                <a:rPr lang="en-US" sz="2100">
                  <a:solidFill>
                    <a:srgbClr val="191919"/>
                  </a:solidFill>
                  <a:latin typeface="Noto Sans Thin Bold"/>
                </a:rPr>
                <a:t>Robust analytics and reporting: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067182" y="6282873"/>
            <a:ext cx="4308327" cy="1857011"/>
            <a:chOff x="0" y="0"/>
            <a:chExt cx="5744437" cy="2476014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38100"/>
              <a:ext cx="5744437" cy="5766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1"/>
                </a:lnSpc>
              </a:pPr>
              <a:r>
                <a:rPr lang="en-US" sz="2693">
                  <a:solidFill>
                    <a:srgbClr val="191919"/>
                  </a:solidFill>
                  <a:latin typeface="Clear Sans Regular Bold"/>
                </a:rPr>
                <a:t>Conclusion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950769"/>
              <a:ext cx="5744437" cy="14528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191919"/>
                  </a:solidFill>
                  <a:latin typeface="Noto Sans Thin Bold"/>
                </a:rPr>
                <a:t>The completion of the website project has significance impact and potential benfits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1213173">
            <a:off x="-3599792" y="3493167"/>
            <a:ext cx="5334291" cy="716012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157637" flipH="1">
            <a:off x="14494424" y="4398487"/>
            <a:ext cx="5934833" cy="932783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4611388" y="5286375"/>
            <a:ext cx="9065225" cy="751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5600" dirty="0">
                <a:solidFill>
                  <a:srgbClr val="604329"/>
                </a:solidFill>
                <a:latin typeface="Noto Sans Thin"/>
              </a:rPr>
              <a:t>Any questions?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611388" y="3600067"/>
            <a:ext cx="9065225" cy="1221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9099" spc="1819">
                <a:solidFill>
                  <a:srgbClr val="B6967A"/>
                </a:solidFill>
                <a:latin typeface="The Seasons Light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1008765" y="585787"/>
            <a:ext cx="6250535" cy="876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839"/>
              </a:lnSpc>
            </a:pPr>
            <a:r>
              <a:rPr lang="en-US" sz="5699">
                <a:solidFill>
                  <a:srgbClr val="191919"/>
                </a:solidFill>
                <a:latin typeface="Arsenal Bold"/>
              </a:rPr>
              <a:t>Table of contents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008765" y="1729039"/>
            <a:ext cx="4598260" cy="502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>
              <a:lnSpc>
                <a:spcPts val="4160"/>
              </a:lnSpc>
              <a:buFont typeface="Arial"/>
              <a:buChar char="•"/>
            </a:pPr>
            <a:r>
              <a:rPr lang="en-US" sz="3200" dirty="0">
                <a:solidFill>
                  <a:srgbClr val="191919"/>
                </a:solidFill>
                <a:latin typeface="Noto Sans Thin"/>
              </a:rPr>
              <a:t>Introduction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008765" y="2543427"/>
            <a:ext cx="4598260" cy="510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77" lvl="1" indent="-345439">
              <a:lnSpc>
                <a:spcPts val="4159"/>
              </a:lnSpc>
              <a:buFont typeface="Arial"/>
              <a:buChar char="•"/>
            </a:pPr>
            <a:r>
              <a:rPr lang="en-US" sz="3199" dirty="0">
                <a:solidFill>
                  <a:srgbClr val="191919"/>
                </a:solidFill>
                <a:latin typeface="Noto Sans Thin"/>
              </a:rPr>
              <a:t>Architecture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008765" y="3327017"/>
            <a:ext cx="5449067" cy="510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>
              <a:lnSpc>
                <a:spcPts val="4160"/>
              </a:lnSpc>
              <a:buFont typeface="Arial"/>
              <a:buChar char="•"/>
            </a:pPr>
            <a:r>
              <a:rPr lang="en-US" sz="3200" dirty="0">
                <a:solidFill>
                  <a:srgbClr val="191919"/>
                </a:solidFill>
                <a:latin typeface="Noto Sans Thin"/>
              </a:rPr>
              <a:t>Game Play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008765" y="4110607"/>
            <a:ext cx="4598260" cy="510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>
              <a:lnSpc>
                <a:spcPts val="4160"/>
              </a:lnSpc>
              <a:buFont typeface="Arial"/>
              <a:buChar char="•"/>
            </a:pPr>
            <a:r>
              <a:rPr lang="en-US" sz="3200" dirty="0">
                <a:solidFill>
                  <a:srgbClr val="191919"/>
                </a:solidFill>
                <a:latin typeface="Noto Sans Thin"/>
              </a:rPr>
              <a:t>Diagrams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008765" y="4894197"/>
            <a:ext cx="4598260" cy="510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>
              <a:lnSpc>
                <a:spcPts val="4160"/>
              </a:lnSpc>
              <a:buFont typeface="Arial"/>
              <a:buChar char="•"/>
            </a:pPr>
            <a:r>
              <a:rPr lang="en-US" sz="3200" dirty="0">
                <a:solidFill>
                  <a:srgbClr val="191919"/>
                </a:solidFill>
                <a:latin typeface="Noto Sans Thin"/>
              </a:rPr>
              <a:t>Demonstration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008765" y="5665933"/>
            <a:ext cx="5696575" cy="502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>
              <a:lnSpc>
                <a:spcPts val="4160"/>
              </a:lnSpc>
              <a:buFont typeface="Arial"/>
              <a:buChar char="•"/>
            </a:pPr>
            <a:r>
              <a:rPr lang="en-US" sz="3200" dirty="0">
                <a:solidFill>
                  <a:srgbClr val="191919"/>
                </a:solidFill>
                <a:latin typeface="Noto Sans Thin"/>
              </a:rPr>
              <a:t>Future Improvements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223F973-DBAC-454B-DD3E-BFA038A6A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888041"/>
            <a:ext cx="10439400" cy="801231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3920269">
            <a:off x="13066203" y="-4196498"/>
            <a:ext cx="6226076" cy="839299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-1443331" y="5960372"/>
            <a:ext cx="6781906" cy="652983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176813" y="7703286"/>
            <a:ext cx="2991384" cy="1473936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1028700"/>
            <a:ext cx="6320190" cy="1069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512"/>
              </a:lnSpc>
            </a:pPr>
            <a:r>
              <a:rPr lang="en-US" sz="7093">
                <a:solidFill>
                  <a:srgbClr val="191919"/>
                </a:solidFill>
                <a:latin typeface="Arsenal Bold"/>
              </a:rPr>
              <a:t>Introduction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7562525" y="2672509"/>
            <a:ext cx="7720093" cy="5776462"/>
            <a:chOff x="0" y="47625"/>
            <a:chExt cx="10293458" cy="7701950"/>
          </a:xfrm>
        </p:grpSpPr>
        <p:sp>
          <p:nvSpPr>
            <p:cNvPr id="7" name="TextBox 7"/>
            <p:cNvSpPr txBox="1"/>
            <p:nvPr/>
          </p:nvSpPr>
          <p:spPr>
            <a:xfrm>
              <a:off x="0" y="47625"/>
              <a:ext cx="10293458" cy="6737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60"/>
                </a:lnSpc>
              </a:pPr>
              <a:r>
                <a:rPr lang="en-US" sz="3600" dirty="0">
                  <a:solidFill>
                    <a:srgbClr val="191919"/>
                  </a:solidFill>
                  <a:latin typeface="Arsenal Bold"/>
                </a:rPr>
                <a:t>Background of the Project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976828"/>
              <a:ext cx="10293458" cy="22865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 dirty="0">
                  <a:solidFill>
                    <a:srgbClr val="191919"/>
                  </a:solidFill>
                  <a:latin typeface="Noto Sans Thin Bold"/>
                </a:rPr>
                <a:t>Wonder Words Game</a:t>
              </a:r>
            </a:p>
            <a:p>
              <a:pPr>
                <a:lnSpc>
                  <a:spcPts val="3359"/>
                </a:lnSpc>
              </a:pPr>
              <a:endParaRPr lang="en-US" sz="2400" dirty="0">
                <a:solidFill>
                  <a:srgbClr val="191919"/>
                </a:solidFill>
                <a:latin typeface="Noto Sans Thin Bold"/>
              </a:endParaRPr>
            </a:p>
            <a:p>
              <a:pPr>
                <a:lnSpc>
                  <a:spcPts val="3359"/>
                </a:lnSpc>
              </a:pPr>
              <a:r>
                <a:rPr lang="en-US" sz="2400" dirty="0">
                  <a:solidFill>
                    <a:srgbClr val="191919"/>
                  </a:solidFill>
                  <a:latin typeface="Noto Sans Thin Bold"/>
                </a:rPr>
                <a:t>Server-client Web socket Architecture </a:t>
              </a:r>
            </a:p>
            <a:p>
              <a:pPr>
                <a:lnSpc>
                  <a:spcPts val="3359"/>
                </a:lnSpc>
              </a:pPr>
              <a:endParaRPr lang="en-US" sz="2400" dirty="0">
                <a:solidFill>
                  <a:srgbClr val="191919"/>
                </a:solidFill>
                <a:latin typeface="Noto Sans Thin Bold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5073957"/>
              <a:ext cx="10293458" cy="6737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60"/>
                </a:lnSpc>
              </a:pPr>
              <a:r>
                <a:rPr lang="en-US" sz="3600">
                  <a:solidFill>
                    <a:srgbClr val="191919"/>
                  </a:solidFill>
                  <a:latin typeface="Arsenal Bold"/>
                </a:rPr>
                <a:t>Purpose and Significance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6044407"/>
              <a:ext cx="10293458" cy="17051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 dirty="0">
                  <a:solidFill>
                    <a:srgbClr val="191919"/>
                  </a:solidFill>
                  <a:latin typeface="Noto Sans Thin Bold"/>
                </a:rPr>
                <a:t>Emulating the game</a:t>
              </a:r>
            </a:p>
            <a:p>
              <a:pPr>
                <a:lnSpc>
                  <a:spcPts val="3359"/>
                </a:lnSpc>
              </a:pPr>
              <a:endParaRPr lang="en-US" sz="2400" dirty="0">
                <a:solidFill>
                  <a:srgbClr val="191919"/>
                </a:solidFill>
                <a:latin typeface="Noto Sans Thin Bold"/>
              </a:endParaRPr>
            </a:p>
            <a:p>
              <a:pPr>
                <a:lnSpc>
                  <a:spcPts val="3359"/>
                </a:lnSpc>
              </a:pPr>
              <a:r>
                <a:rPr lang="en-US" sz="2400" dirty="0">
                  <a:solidFill>
                    <a:srgbClr val="191919"/>
                  </a:solidFill>
                  <a:latin typeface="Noto Sans Thin Bold"/>
                </a:rPr>
                <a:t>Learned knowledge Implementation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9112045" y="2169177"/>
            <a:ext cx="550863" cy="61083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9112045" y="3490016"/>
            <a:ext cx="550863" cy="61083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9112045" y="4810855"/>
            <a:ext cx="550863" cy="610836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831811" y="3265321"/>
            <a:ext cx="4863501" cy="1102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 dirty="0">
                <a:solidFill>
                  <a:srgbClr val="191919"/>
                </a:solidFill>
                <a:latin typeface="Arsenal Bold"/>
              </a:rPr>
              <a:t>Architecture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679721" y="2247900"/>
            <a:ext cx="4271324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3200" dirty="0">
                <a:solidFill>
                  <a:srgbClr val="191919"/>
                </a:solidFill>
                <a:latin typeface="Noto Sans Thin Bold"/>
              </a:rPr>
              <a:t>Server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679721" y="3568739"/>
            <a:ext cx="4271324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3200" dirty="0">
                <a:solidFill>
                  <a:srgbClr val="191919"/>
                </a:solidFill>
                <a:latin typeface="Noto Sans Thin Bold"/>
              </a:rPr>
              <a:t>Web Socket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679721" y="4889578"/>
            <a:ext cx="4271324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3200" dirty="0">
                <a:solidFill>
                  <a:srgbClr val="191919"/>
                </a:solidFill>
                <a:latin typeface="Noto Sans Thin Bold"/>
              </a:rPr>
              <a:t>Client (Web Browser)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982297" y="390525"/>
            <a:ext cx="8277003" cy="641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40"/>
              </a:lnSpc>
            </a:pPr>
            <a:r>
              <a:rPr lang="en-US" sz="4200" dirty="0">
                <a:solidFill>
                  <a:srgbClr val="191919"/>
                </a:solidFill>
                <a:latin typeface="Arsenal Bold"/>
              </a:rPr>
              <a:t>System Architecture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962632" y="2092977"/>
            <a:ext cx="550863" cy="61083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962632" y="3413816"/>
            <a:ext cx="550863" cy="61083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962632" y="4734655"/>
            <a:ext cx="550863" cy="610836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962632" y="6055494"/>
            <a:ext cx="550863" cy="610836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831811" y="3265321"/>
            <a:ext cx="4863501" cy="1102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 dirty="0">
                <a:solidFill>
                  <a:srgbClr val="191919"/>
                </a:solidFill>
                <a:latin typeface="Arsenal Bold"/>
              </a:rPr>
              <a:t>Architecture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530308" y="2171700"/>
            <a:ext cx="4271324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3200" dirty="0">
                <a:solidFill>
                  <a:srgbClr val="191919"/>
                </a:solidFill>
                <a:latin typeface="Noto Sans Thin Bold"/>
              </a:rPr>
              <a:t>Game Manager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530308" y="3492539"/>
            <a:ext cx="4271324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3200" dirty="0">
                <a:solidFill>
                  <a:srgbClr val="191919"/>
                </a:solidFill>
                <a:latin typeface="Noto Sans Thin Bold"/>
              </a:rPr>
              <a:t>Word Selector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530308" y="4813378"/>
            <a:ext cx="4271324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3200" dirty="0">
                <a:solidFill>
                  <a:srgbClr val="191919"/>
                </a:solidFill>
                <a:latin typeface="Noto Sans Thin Bold"/>
              </a:rPr>
              <a:t>Guess Verifier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530308" y="5924667"/>
            <a:ext cx="3884593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3200" dirty="0">
                <a:solidFill>
                  <a:srgbClr val="191919"/>
                </a:solidFill>
                <a:latin typeface="Noto Sans Thin Bold"/>
              </a:rPr>
              <a:t>Score Calculator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982297" y="709612"/>
            <a:ext cx="8277003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40"/>
              </a:lnSpc>
            </a:pPr>
            <a:r>
              <a:rPr lang="en-US" sz="4200" dirty="0">
                <a:solidFill>
                  <a:srgbClr val="191919"/>
                </a:solidFill>
                <a:latin typeface="Arsenal Bold"/>
              </a:rPr>
              <a:t>Components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2344400" y="-3232117"/>
            <a:ext cx="6361694" cy="612524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6656524" y="870547"/>
            <a:ext cx="1631476" cy="322774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-2911102" y="6628933"/>
            <a:ext cx="10410242" cy="1002331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2514600" y="9437315"/>
            <a:ext cx="3590255" cy="306804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5582927" y="5113523"/>
            <a:ext cx="635760" cy="63576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11"/>
          <a:srcRect/>
          <a:stretch>
            <a:fillRect/>
          </a:stretch>
        </p:blipFill>
        <p:spPr>
          <a:xfrm>
            <a:off x="5562600" y="3333787"/>
            <a:ext cx="587985" cy="587985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12"/>
          <a:srcRect/>
          <a:stretch>
            <a:fillRect/>
          </a:stretch>
        </p:blipFill>
        <p:spPr>
          <a:xfrm>
            <a:off x="5562600" y="4197774"/>
            <a:ext cx="656087" cy="714406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5585697" y="6229333"/>
            <a:ext cx="632990" cy="63299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5562600" y="1714500"/>
            <a:ext cx="8256054" cy="865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79"/>
              </a:lnSpc>
            </a:pPr>
            <a:r>
              <a:rPr lang="en-US" sz="4000" dirty="0">
                <a:solidFill>
                  <a:srgbClr val="191919"/>
                </a:solidFill>
                <a:latin typeface="Arsenal Bold"/>
              </a:rPr>
              <a:t>Gameplay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594259" y="3426484"/>
            <a:ext cx="6192737" cy="461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0"/>
              </a:lnSpc>
            </a:pPr>
            <a:r>
              <a:rPr lang="en-US" sz="4000" dirty="0">
                <a:solidFill>
                  <a:srgbClr val="191919"/>
                </a:solidFill>
                <a:latin typeface="Arsenal Bold"/>
              </a:rPr>
              <a:t>Players guess a hidden word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594259" y="4353682"/>
            <a:ext cx="6192737" cy="461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0"/>
              </a:lnSpc>
            </a:pPr>
            <a:r>
              <a:rPr lang="en-US" sz="4000" dirty="0">
                <a:solidFill>
                  <a:srgbClr val="191919"/>
                </a:solidFill>
                <a:latin typeface="Arsenal Bold"/>
              </a:rPr>
              <a:t>Scores based on guesses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594259" y="5198993"/>
            <a:ext cx="6192737" cy="461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0"/>
              </a:lnSpc>
            </a:pPr>
            <a:r>
              <a:rPr lang="en-US" sz="4000" dirty="0">
                <a:solidFill>
                  <a:srgbClr val="191919"/>
                </a:solidFill>
                <a:latin typeface="Arsenal Bold"/>
              </a:rPr>
              <a:t>Until word is revealed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594259" y="6125458"/>
            <a:ext cx="6966197" cy="461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0"/>
              </a:lnSpc>
            </a:pPr>
            <a:r>
              <a:rPr lang="en-US" sz="4000" dirty="0">
                <a:solidFill>
                  <a:srgbClr val="191919"/>
                </a:solidFill>
                <a:latin typeface="Arsenal Bold"/>
              </a:rPr>
              <a:t>Turn-based system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6172200" y="342900"/>
            <a:ext cx="6967890" cy="1833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79"/>
              </a:lnSpc>
            </a:pPr>
            <a:r>
              <a:rPr lang="en-US" sz="6399" dirty="0">
                <a:solidFill>
                  <a:srgbClr val="191919"/>
                </a:solidFill>
                <a:latin typeface="Arsenal Bold"/>
              </a:rPr>
              <a:t>Use Case Diagram</a:t>
            </a:r>
          </a:p>
          <a:p>
            <a:pPr>
              <a:lnSpc>
                <a:spcPts val="6593"/>
              </a:lnSpc>
            </a:pPr>
            <a:endParaRPr lang="en-US" sz="6399" dirty="0">
              <a:solidFill>
                <a:srgbClr val="191919"/>
              </a:solidFill>
              <a:latin typeface="Arsenal Bold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258664F-B175-7693-0F71-D1AA167FD6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1172239"/>
            <a:ext cx="13716000" cy="8771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6172200" y="342900"/>
            <a:ext cx="6967890" cy="1833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79"/>
              </a:lnSpc>
            </a:pPr>
            <a:r>
              <a:rPr lang="en-US" sz="6399" dirty="0">
                <a:solidFill>
                  <a:srgbClr val="191919"/>
                </a:solidFill>
                <a:latin typeface="Arsenal Bold"/>
              </a:rPr>
              <a:t>Sequence Diagram</a:t>
            </a:r>
          </a:p>
          <a:p>
            <a:pPr>
              <a:lnSpc>
                <a:spcPts val="6593"/>
              </a:lnSpc>
            </a:pPr>
            <a:endParaRPr lang="en-US" sz="6399" dirty="0">
              <a:solidFill>
                <a:srgbClr val="191919"/>
              </a:solidFill>
              <a:latin typeface="Arsenal Bold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F66CCE1-1E73-97EC-16CD-623D6EDCED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1245" y="1485900"/>
            <a:ext cx="9829800" cy="8670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3366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6172200" y="342900"/>
            <a:ext cx="6967890" cy="1833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79"/>
              </a:lnSpc>
            </a:pPr>
            <a:r>
              <a:rPr lang="en-US" sz="6399" dirty="0">
                <a:solidFill>
                  <a:srgbClr val="191919"/>
                </a:solidFill>
                <a:latin typeface="Arsenal Bold"/>
              </a:rPr>
              <a:t>Sequence Diagram</a:t>
            </a:r>
          </a:p>
          <a:p>
            <a:pPr>
              <a:lnSpc>
                <a:spcPts val="6593"/>
              </a:lnSpc>
            </a:pPr>
            <a:endParaRPr lang="en-US" sz="6399" dirty="0">
              <a:solidFill>
                <a:srgbClr val="191919"/>
              </a:solidFill>
              <a:latin typeface="Arsenal Bold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5A87C50-AD8B-EDD4-655C-B100DC5AF6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1245" y="1438845"/>
            <a:ext cx="9829800" cy="8817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8035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174</Words>
  <Application>Microsoft Office PowerPoint</Application>
  <PresentationFormat>Custom</PresentationFormat>
  <Paragraphs>65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Clear Sans Regular</vt:lpstr>
      <vt:lpstr>Arial</vt:lpstr>
      <vt:lpstr>Clear Sans Regular Bold</vt:lpstr>
      <vt:lpstr>Noto Sans Thin Bold</vt:lpstr>
      <vt:lpstr>Calibri</vt:lpstr>
      <vt:lpstr>The Seasons Light</vt:lpstr>
      <vt:lpstr>Noto Sans Thin</vt:lpstr>
      <vt:lpstr>Arsenal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Minimal Simple Company Business Green Light Presentation</dc:title>
  <dc:creator>Admin</dc:creator>
  <cp:lastModifiedBy>Vũ Nhật Duy</cp:lastModifiedBy>
  <cp:revision>7</cp:revision>
  <dcterms:created xsi:type="dcterms:W3CDTF">2006-08-16T00:00:00Z</dcterms:created>
  <dcterms:modified xsi:type="dcterms:W3CDTF">2023-05-24T19:28:56Z</dcterms:modified>
  <dc:identifier>DAFjcbYLKoo</dc:identifier>
</cp:coreProperties>
</file>

<file path=docProps/thumbnail.jpeg>
</file>